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AF0"/>
    <a:srgbClr val="E0E0E0"/>
    <a:srgbClr val="0050F0"/>
    <a:srgbClr val="DAD7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553"/>
    <p:restoredTop sz="94684"/>
  </p:normalViewPr>
  <p:slideViewPr>
    <p:cSldViewPr snapToGrid="0" snapToObjects="1">
      <p:cViewPr>
        <p:scale>
          <a:sx n="96" d="100"/>
          <a:sy n="96" d="100"/>
        </p:scale>
        <p:origin x="-400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png>
</file>

<file path=ppt/media/image5.tiff>
</file>

<file path=ppt/media/image6.jpg>
</file>

<file path=ppt/media/image7.jpg>
</file>

<file path=ppt/media/image8.jp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776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245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319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17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371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086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93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92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433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25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625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ABE2-B1E5-3A44-8E52-35D9B7F5AB29}" type="datetimeFigureOut">
              <a:rPr lang="en-US" smtClean="0"/>
              <a:t>5/29/19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105BB-FC3C-004F-A058-20BC8754A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797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t&amp;rct=j&amp;q=&amp;esrc=s&amp;source=web&amp;cd=1&amp;ved=2ahUKEwj937iZy8DiAhWlxYUKHcSpA0AQFjAAegQIBxAD&amp;url=https%3A%2F%2Fwww.epfl.ch%2Flabs%2Fvita%2F&amp;usg=AOvVaw1ixXqejTAMYh2EN07rRCFO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8.jpg"/><Relationship Id="rId11" Type="http://schemas.openxmlformats.org/officeDocument/2006/relationships/image" Target="../media/image13.png"/><Relationship Id="rId5" Type="http://schemas.openxmlformats.org/officeDocument/2006/relationships/image" Target="../media/image7.jpg"/><Relationship Id="rId10" Type="http://schemas.openxmlformats.org/officeDocument/2006/relationships/image" Target="../media/image12.png"/><Relationship Id="rId4" Type="http://schemas.openxmlformats.org/officeDocument/2006/relationships/image" Target="../media/image6.jp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53A681B-7734-BF4C-BA44-63107C026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87" y="6186488"/>
            <a:ext cx="1717040" cy="4953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A309A26-2B98-4A4D-BE03-04ADE3823203}"/>
              </a:ext>
            </a:extLst>
          </p:cNvPr>
          <p:cNvSpPr/>
          <p:nvPr/>
        </p:nvSpPr>
        <p:spPr>
          <a:xfrm>
            <a:off x="0" y="1"/>
            <a:ext cx="12192000" cy="1109297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47F442F-F110-7740-8BD1-CA8278A7F911}"/>
              </a:ext>
            </a:extLst>
          </p:cNvPr>
          <p:cNvSpPr/>
          <p:nvPr/>
        </p:nvSpPr>
        <p:spPr>
          <a:xfrm>
            <a:off x="2120659" y="1596033"/>
            <a:ext cx="7829551" cy="3030908"/>
          </a:xfrm>
          <a:prstGeom prst="rect">
            <a:avLst/>
          </a:prstGeom>
          <a:solidFill>
            <a:srgbClr val="DAD7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372C39-2C13-C647-A528-88A573E25787}"/>
              </a:ext>
            </a:extLst>
          </p:cNvPr>
          <p:cNvSpPr txBox="1"/>
          <p:nvPr/>
        </p:nvSpPr>
        <p:spPr>
          <a:xfrm>
            <a:off x="1266823" y="214038"/>
            <a:ext cx="9658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Human Live Pose Estimation Using </a:t>
            </a:r>
            <a:r>
              <a:rPr lang="en-US" sz="4000" dirty="0" err="1"/>
              <a:t>PifPaf</a:t>
            </a:r>
            <a:endParaRPr lang="en-US" sz="4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9F8A41-6DA5-8445-98AB-CC4388D699C6}"/>
              </a:ext>
            </a:extLst>
          </p:cNvPr>
          <p:cNvSpPr txBox="1"/>
          <p:nvPr/>
        </p:nvSpPr>
        <p:spPr>
          <a:xfrm>
            <a:off x="2508510" y="6311027"/>
            <a:ext cx="1000125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Visual Intelligence for Transportation VITA : </a:t>
            </a:r>
            <a:r>
              <a:rPr lang="en-US" sz="16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https://www.epfl.ch/labs/vita/</a:t>
            </a:r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394E8E8-0C42-AC41-AD03-6496F77595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5221" y="1974230"/>
            <a:ext cx="1519405" cy="20209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36CD4B9-518D-EB42-9D2B-810F61C294D9}"/>
              </a:ext>
            </a:extLst>
          </p:cNvPr>
          <p:cNvSpPr txBox="1"/>
          <p:nvPr/>
        </p:nvSpPr>
        <p:spPr>
          <a:xfrm>
            <a:off x="2536129" y="4045470"/>
            <a:ext cx="181758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212121"/>
                </a:solidFill>
              </a:rPr>
              <a:t>Alexandre </a:t>
            </a:r>
            <a:r>
              <a:rPr lang="en-US" sz="1600" b="1" dirty="0" err="1">
                <a:solidFill>
                  <a:srgbClr val="212121"/>
                </a:solidFill>
              </a:rPr>
              <a:t>Alahi</a:t>
            </a:r>
            <a:endParaRPr lang="en-US" sz="1600" b="1" dirty="0">
              <a:solidFill>
                <a:srgbClr val="212121"/>
              </a:solidFill>
            </a:endParaRPr>
          </a:p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5F02BF7-31D2-834E-A27B-0C0C5E9BF8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6365" y="1995175"/>
            <a:ext cx="1519760" cy="202095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B4C185-3E0B-F940-989F-FE7CE17E2FA0}"/>
              </a:ext>
            </a:extLst>
          </p:cNvPr>
          <p:cNvSpPr txBox="1"/>
          <p:nvPr/>
        </p:nvSpPr>
        <p:spPr>
          <a:xfrm>
            <a:off x="7856365" y="4068410"/>
            <a:ext cx="1519760" cy="8925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212121"/>
                </a:solidFill>
              </a:rPr>
              <a:t>Sven </a:t>
            </a:r>
            <a:r>
              <a:rPr lang="en-US" sz="1600" b="1" dirty="0" err="1">
                <a:solidFill>
                  <a:srgbClr val="212121"/>
                </a:solidFill>
              </a:rPr>
              <a:t>Kreiss</a:t>
            </a:r>
            <a:endParaRPr lang="en-US" sz="1600" b="1" dirty="0">
              <a:solidFill>
                <a:srgbClr val="212121"/>
              </a:solidFill>
            </a:endParaRP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22" name="Picture 21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B8706365-22EB-BD48-807C-3C17EB3064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0181" y="1974231"/>
            <a:ext cx="1600982" cy="202095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49CB5B3-FFAB-4242-9A50-BA9DDF0BE36E}"/>
              </a:ext>
            </a:extLst>
          </p:cNvPr>
          <p:cNvSpPr/>
          <p:nvPr/>
        </p:nvSpPr>
        <p:spPr>
          <a:xfrm>
            <a:off x="5133974" y="4044070"/>
            <a:ext cx="192405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212121"/>
                </a:solidFill>
              </a:rPr>
              <a:t>Jonathan </a:t>
            </a:r>
            <a:r>
              <a:rPr lang="en-US" sz="1600" b="1" dirty="0" err="1">
                <a:solidFill>
                  <a:srgbClr val="212121"/>
                </a:solidFill>
              </a:rPr>
              <a:t>Kaeser</a:t>
            </a:r>
            <a:endParaRPr lang="en-US" sz="1600" b="1" dirty="0">
              <a:solidFill>
                <a:srgbClr val="212121"/>
              </a:solidFill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2913B5-E60E-8F4F-90F6-D415244F1212}"/>
              </a:ext>
            </a:extLst>
          </p:cNvPr>
          <p:cNvSpPr txBox="1"/>
          <p:nvPr/>
        </p:nvSpPr>
        <p:spPr>
          <a:xfrm>
            <a:off x="10501312" y="6249472"/>
            <a:ext cx="1207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June 2019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14EAAF-6187-C94C-95C2-4F1E2F97AFEF}"/>
              </a:ext>
            </a:extLst>
          </p:cNvPr>
          <p:cNvSpPr txBox="1"/>
          <p:nvPr/>
        </p:nvSpPr>
        <p:spPr>
          <a:xfrm>
            <a:off x="2858493" y="1647587"/>
            <a:ext cx="1264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Professor: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72C909-037B-7442-966C-8F171C829AB4}"/>
              </a:ext>
            </a:extLst>
          </p:cNvPr>
          <p:cNvSpPr txBox="1"/>
          <p:nvPr/>
        </p:nvSpPr>
        <p:spPr>
          <a:xfrm>
            <a:off x="5496882" y="1672440"/>
            <a:ext cx="1495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Student: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18B3AE8-9324-4C49-823B-DAE7E62B57FD}"/>
              </a:ext>
            </a:extLst>
          </p:cNvPr>
          <p:cNvSpPr txBox="1"/>
          <p:nvPr/>
        </p:nvSpPr>
        <p:spPr>
          <a:xfrm>
            <a:off x="8000656" y="1672440"/>
            <a:ext cx="1668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Assistant:</a:t>
            </a:r>
          </a:p>
        </p:txBody>
      </p:sp>
    </p:spTree>
    <p:extLst>
      <p:ext uri="{BB962C8B-B14F-4D97-AF65-F5344CB8AC3E}">
        <p14:creationId xmlns:p14="http://schemas.microsoft.com/office/powerpoint/2010/main" val="1654674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75C7B3-D82B-9449-BFB2-43F2A8019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246" y="15240"/>
            <a:ext cx="8910934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E19F20-5415-F546-8DF5-E6DA3B6A102B}"/>
              </a:ext>
            </a:extLst>
          </p:cNvPr>
          <p:cNvSpPr txBox="1"/>
          <p:nvPr/>
        </p:nvSpPr>
        <p:spPr>
          <a:xfrm>
            <a:off x="7193280" y="6473428"/>
            <a:ext cx="3855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www.epfl.ch</a:t>
            </a:r>
            <a:r>
              <a:rPr lang="en-US" dirty="0"/>
              <a:t>/labs/vita/</a:t>
            </a:r>
          </a:p>
        </p:txBody>
      </p:sp>
    </p:spTree>
    <p:extLst>
      <p:ext uri="{BB962C8B-B14F-4D97-AF65-F5344CB8AC3E}">
        <p14:creationId xmlns:p14="http://schemas.microsoft.com/office/powerpoint/2010/main" val="3668235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walking on a city street&#10;&#10;Description automatically generated">
            <a:extLst>
              <a:ext uri="{FF2B5EF4-FFF2-40B4-BE49-F238E27FC236}">
                <a16:creationId xmlns:a16="http://schemas.microsoft.com/office/drawing/2014/main" id="{D7FD20DE-8C9A-564C-A761-982529713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026" y="22801"/>
            <a:ext cx="8781947" cy="6781918"/>
          </a:xfrm>
          <a:prstGeom prst="rect">
            <a:avLst/>
          </a:prstGeom>
        </p:spPr>
      </p:pic>
      <p:pic>
        <p:nvPicPr>
          <p:cNvPr id="6" name="Picture 5" descr="A person walking down a city street&#10;&#10;Description automatically generated">
            <a:extLst>
              <a:ext uri="{FF2B5EF4-FFF2-40B4-BE49-F238E27FC236}">
                <a16:creationId xmlns:a16="http://schemas.microsoft.com/office/drawing/2014/main" id="{3F277457-CFA0-C54D-87D9-E0169F2A0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420" y="1456872"/>
            <a:ext cx="1927860" cy="1560648"/>
          </a:xfrm>
          <a:prstGeom prst="rect">
            <a:avLst/>
          </a:prstGeom>
        </p:spPr>
      </p:pic>
      <p:pic>
        <p:nvPicPr>
          <p:cNvPr id="12" name="Picture 11" descr="A picture containing building, outdoor, road, tree&#10;&#10;Description automatically generated">
            <a:extLst>
              <a:ext uri="{FF2B5EF4-FFF2-40B4-BE49-F238E27FC236}">
                <a16:creationId xmlns:a16="http://schemas.microsoft.com/office/drawing/2014/main" id="{AFA15990-2EC3-4C46-A0C3-204D4F63E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3580" y="1524000"/>
            <a:ext cx="896112" cy="149352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60712D9-6D1C-2141-BBD1-DED2117F161A}"/>
              </a:ext>
            </a:extLst>
          </p:cNvPr>
          <p:cNvSpPr/>
          <p:nvPr/>
        </p:nvSpPr>
        <p:spPr>
          <a:xfrm>
            <a:off x="2595701" y="1456872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800AE5A-C2FF-E540-BBDD-9E741444C422}"/>
              </a:ext>
            </a:extLst>
          </p:cNvPr>
          <p:cNvSpPr/>
          <p:nvPr/>
        </p:nvSpPr>
        <p:spPr>
          <a:xfrm>
            <a:off x="3708221" y="1524000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136CE1D-1C22-0E48-8DA1-5C95DF02128F}"/>
              </a:ext>
            </a:extLst>
          </p:cNvPr>
          <p:cNvSpPr/>
          <p:nvPr/>
        </p:nvSpPr>
        <p:spPr>
          <a:xfrm>
            <a:off x="9727155" y="1524000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A3402C7-F794-DE45-9ADC-F6D953A871DD}"/>
              </a:ext>
            </a:extLst>
          </p:cNvPr>
          <p:cNvSpPr/>
          <p:nvPr/>
        </p:nvSpPr>
        <p:spPr>
          <a:xfrm>
            <a:off x="5150851" y="1234440"/>
            <a:ext cx="1226224" cy="259696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1C8581-CBB9-8846-ACF6-AD7924BE9D09}"/>
              </a:ext>
            </a:extLst>
          </p:cNvPr>
          <p:cNvSpPr txBox="1"/>
          <p:nvPr/>
        </p:nvSpPr>
        <p:spPr>
          <a:xfrm>
            <a:off x="2928529" y="4556649"/>
            <a:ext cx="7558443" cy="584775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Use the </a:t>
            </a:r>
            <a:r>
              <a:rPr lang="en-US" dirty="0" err="1">
                <a:solidFill>
                  <a:schemeClr val="accent1"/>
                </a:solidFill>
              </a:rPr>
              <a:t>PifPaf</a:t>
            </a:r>
            <a:r>
              <a:rPr lang="en-US" dirty="0">
                <a:solidFill>
                  <a:schemeClr val="accent1"/>
                </a:solidFill>
              </a:rPr>
              <a:t> algorithm… </a:t>
            </a:r>
            <a:r>
              <a:rPr lang="en-US" sz="1400" u="sng" dirty="0">
                <a:solidFill>
                  <a:srgbClr val="011AF0"/>
                </a:solidFill>
              </a:rPr>
              <a:t>(https://</a:t>
            </a:r>
            <a:r>
              <a:rPr lang="en-US" sz="1400" u="sng" dirty="0" err="1">
                <a:solidFill>
                  <a:srgbClr val="011AF0"/>
                </a:solidFill>
              </a:rPr>
              <a:t>www.epfl.ch</a:t>
            </a:r>
            <a:r>
              <a:rPr lang="en-US" sz="1400" u="sng" dirty="0">
                <a:solidFill>
                  <a:srgbClr val="011AF0"/>
                </a:solidFill>
              </a:rPr>
              <a:t>/labs/vita/research/perception/</a:t>
            </a:r>
            <a:r>
              <a:rPr lang="en-US" sz="1400" u="sng" dirty="0" err="1">
                <a:solidFill>
                  <a:srgbClr val="011AF0"/>
                </a:solidFill>
              </a:rPr>
              <a:t>pifpaf</a:t>
            </a:r>
            <a:r>
              <a:rPr lang="en-US" sz="1400" u="sng" dirty="0">
                <a:solidFill>
                  <a:srgbClr val="011AF0"/>
                </a:solidFill>
              </a:rPr>
              <a:t>/)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7221F796-8F8B-D34F-8CCC-F287E3063E01}"/>
              </a:ext>
            </a:extLst>
          </p:cNvPr>
          <p:cNvSpPr/>
          <p:nvPr/>
        </p:nvSpPr>
        <p:spPr>
          <a:xfrm>
            <a:off x="1859280" y="4575351"/>
            <a:ext cx="1069250" cy="331929"/>
          </a:xfrm>
          <a:prstGeom prst="rightArrow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080657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walking on a city street&#10;&#10;Description automatically generated">
            <a:extLst>
              <a:ext uri="{FF2B5EF4-FFF2-40B4-BE49-F238E27FC236}">
                <a16:creationId xmlns:a16="http://schemas.microsoft.com/office/drawing/2014/main" id="{D7FD20DE-8C9A-564C-A761-982529713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026" y="22801"/>
            <a:ext cx="8781947" cy="6781918"/>
          </a:xfrm>
          <a:prstGeom prst="rect">
            <a:avLst/>
          </a:prstGeom>
        </p:spPr>
      </p:pic>
      <p:pic>
        <p:nvPicPr>
          <p:cNvPr id="6" name="Picture 5" descr="A person walking down a city street&#10;&#10;Description automatically generated">
            <a:extLst>
              <a:ext uri="{FF2B5EF4-FFF2-40B4-BE49-F238E27FC236}">
                <a16:creationId xmlns:a16="http://schemas.microsoft.com/office/drawing/2014/main" id="{3F277457-CFA0-C54D-87D9-E0169F2A0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420" y="1456872"/>
            <a:ext cx="1927860" cy="1560648"/>
          </a:xfrm>
          <a:prstGeom prst="rect">
            <a:avLst/>
          </a:prstGeom>
        </p:spPr>
      </p:pic>
      <p:pic>
        <p:nvPicPr>
          <p:cNvPr id="12" name="Picture 11" descr="A picture containing building, outdoor, road, tree&#10;&#10;Description automatically generated">
            <a:extLst>
              <a:ext uri="{FF2B5EF4-FFF2-40B4-BE49-F238E27FC236}">
                <a16:creationId xmlns:a16="http://schemas.microsoft.com/office/drawing/2014/main" id="{AFA15990-2EC3-4C46-A0C3-204D4F63E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3580" y="1524000"/>
            <a:ext cx="896112" cy="149352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60712D9-6D1C-2141-BBD1-DED2117F161A}"/>
              </a:ext>
            </a:extLst>
          </p:cNvPr>
          <p:cNvSpPr/>
          <p:nvPr/>
        </p:nvSpPr>
        <p:spPr>
          <a:xfrm>
            <a:off x="2595701" y="1456872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800AE5A-C2FF-E540-BBDD-9E741444C422}"/>
              </a:ext>
            </a:extLst>
          </p:cNvPr>
          <p:cNvSpPr/>
          <p:nvPr/>
        </p:nvSpPr>
        <p:spPr>
          <a:xfrm>
            <a:off x="3708221" y="1524000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136CE1D-1C22-0E48-8DA1-5C95DF02128F}"/>
              </a:ext>
            </a:extLst>
          </p:cNvPr>
          <p:cNvSpPr/>
          <p:nvPr/>
        </p:nvSpPr>
        <p:spPr>
          <a:xfrm>
            <a:off x="9727155" y="1524000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A3402C7-F794-DE45-9ADC-F6D953A871DD}"/>
              </a:ext>
            </a:extLst>
          </p:cNvPr>
          <p:cNvSpPr/>
          <p:nvPr/>
        </p:nvSpPr>
        <p:spPr>
          <a:xfrm>
            <a:off x="5150851" y="1234440"/>
            <a:ext cx="1226224" cy="259696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F6B12845-A693-6040-B732-285CE40E01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2750" y="3831786"/>
            <a:ext cx="5364222" cy="308464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31C8581-CBB9-8846-ACF6-AD7924BE9D09}"/>
              </a:ext>
            </a:extLst>
          </p:cNvPr>
          <p:cNvSpPr txBox="1"/>
          <p:nvPr/>
        </p:nvSpPr>
        <p:spPr>
          <a:xfrm>
            <a:off x="2928529" y="4556649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 the </a:t>
            </a:r>
            <a:r>
              <a:rPr lang="en-US" dirty="0" err="1"/>
              <a:t>PifPaf</a:t>
            </a:r>
            <a:r>
              <a:rPr lang="en-US" dirty="0"/>
              <a:t> algorithm…</a:t>
            </a:r>
            <a:endParaRPr lang="en-US" sz="1400" dirty="0">
              <a:solidFill>
                <a:srgbClr val="0050F0"/>
              </a:solidFill>
            </a:endParaRP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7221F796-8F8B-D34F-8CCC-F287E3063E01}"/>
              </a:ext>
            </a:extLst>
          </p:cNvPr>
          <p:cNvSpPr/>
          <p:nvPr/>
        </p:nvSpPr>
        <p:spPr>
          <a:xfrm>
            <a:off x="1859280" y="4575351"/>
            <a:ext cx="1069250" cy="3319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0E3880D-34CD-E947-BB2F-7BB2E010F845}"/>
              </a:ext>
            </a:extLst>
          </p:cNvPr>
          <p:cNvSpPr/>
          <p:nvPr/>
        </p:nvSpPr>
        <p:spPr>
          <a:xfrm>
            <a:off x="1859280" y="5042180"/>
            <a:ext cx="1069250" cy="331929"/>
          </a:xfrm>
          <a:prstGeom prst="rightArrow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8716ED-BE94-714F-B211-E9411F3BEE50}"/>
              </a:ext>
            </a:extLst>
          </p:cNvPr>
          <p:cNvSpPr txBox="1"/>
          <p:nvPr/>
        </p:nvSpPr>
        <p:spPr>
          <a:xfrm>
            <a:off x="2928529" y="5031796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…in combination with a new interface…</a:t>
            </a:r>
            <a:endParaRPr lang="en-US" sz="1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185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walking on a city street&#10;&#10;Description automatically generated">
            <a:extLst>
              <a:ext uri="{FF2B5EF4-FFF2-40B4-BE49-F238E27FC236}">
                <a16:creationId xmlns:a16="http://schemas.microsoft.com/office/drawing/2014/main" id="{D7FD20DE-8C9A-564C-A761-982529713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026" y="22801"/>
            <a:ext cx="8781947" cy="6781918"/>
          </a:xfrm>
          <a:prstGeom prst="rect">
            <a:avLst/>
          </a:prstGeom>
        </p:spPr>
      </p:pic>
      <p:pic>
        <p:nvPicPr>
          <p:cNvPr id="6" name="Picture 5" descr="A person walking down a city street&#10;&#10;Description automatically generated">
            <a:extLst>
              <a:ext uri="{FF2B5EF4-FFF2-40B4-BE49-F238E27FC236}">
                <a16:creationId xmlns:a16="http://schemas.microsoft.com/office/drawing/2014/main" id="{3F277457-CFA0-C54D-87D9-E0169F2A0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420" y="1456872"/>
            <a:ext cx="1927860" cy="1560648"/>
          </a:xfrm>
          <a:prstGeom prst="rect">
            <a:avLst/>
          </a:prstGeom>
        </p:spPr>
      </p:pic>
      <p:pic>
        <p:nvPicPr>
          <p:cNvPr id="12" name="Picture 11" descr="A picture containing building, outdoor, road, tree&#10;&#10;Description automatically generated">
            <a:extLst>
              <a:ext uri="{FF2B5EF4-FFF2-40B4-BE49-F238E27FC236}">
                <a16:creationId xmlns:a16="http://schemas.microsoft.com/office/drawing/2014/main" id="{AFA15990-2EC3-4C46-A0C3-204D4F63E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3580" y="1524000"/>
            <a:ext cx="896112" cy="149352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60712D9-6D1C-2141-BBD1-DED2117F161A}"/>
              </a:ext>
            </a:extLst>
          </p:cNvPr>
          <p:cNvSpPr/>
          <p:nvPr/>
        </p:nvSpPr>
        <p:spPr>
          <a:xfrm>
            <a:off x="2595701" y="1456872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800AE5A-C2FF-E540-BBDD-9E741444C422}"/>
              </a:ext>
            </a:extLst>
          </p:cNvPr>
          <p:cNvSpPr/>
          <p:nvPr/>
        </p:nvSpPr>
        <p:spPr>
          <a:xfrm>
            <a:off x="3708221" y="1524000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136CE1D-1C22-0E48-8DA1-5C95DF02128F}"/>
              </a:ext>
            </a:extLst>
          </p:cNvPr>
          <p:cNvSpPr/>
          <p:nvPr/>
        </p:nvSpPr>
        <p:spPr>
          <a:xfrm>
            <a:off x="9727155" y="1524000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A3402C7-F794-DE45-9ADC-F6D953A871DD}"/>
              </a:ext>
            </a:extLst>
          </p:cNvPr>
          <p:cNvSpPr/>
          <p:nvPr/>
        </p:nvSpPr>
        <p:spPr>
          <a:xfrm>
            <a:off x="5150851" y="1234440"/>
            <a:ext cx="1226224" cy="259696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F6B12845-A693-6040-B732-285CE40E01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2750" y="3831786"/>
            <a:ext cx="5364222" cy="308464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31C8581-CBB9-8846-ACF6-AD7924BE9D09}"/>
              </a:ext>
            </a:extLst>
          </p:cNvPr>
          <p:cNvSpPr txBox="1"/>
          <p:nvPr/>
        </p:nvSpPr>
        <p:spPr>
          <a:xfrm>
            <a:off x="2928529" y="4556649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 the </a:t>
            </a:r>
            <a:r>
              <a:rPr lang="en-US" dirty="0" err="1"/>
              <a:t>PifPaf</a:t>
            </a:r>
            <a:r>
              <a:rPr lang="en-US" dirty="0"/>
              <a:t> algorithm…</a:t>
            </a:r>
            <a:endParaRPr lang="en-US" sz="1400" dirty="0">
              <a:solidFill>
                <a:srgbClr val="0050F0"/>
              </a:solidFill>
            </a:endParaRP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7221F796-8F8B-D34F-8CCC-F287E3063E01}"/>
              </a:ext>
            </a:extLst>
          </p:cNvPr>
          <p:cNvSpPr/>
          <p:nvPr/>
        </p:nvSpPr>
        <p:spPr>
          <a:xfrm>
            <a:off x="1859280" y="4575351"/>
            <a:ext cx="1069250" cy="3319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0E3880D-34CD-E947-BB2F-7BB2E010F845}"/>
              </a:ext>
            </a:extLst>
          </p:cNvPr>
          <p:cNvSpPr/>
          <p:nvPr/>
        </p:nvSpPr>
        <p:spPr>
          <a:xfrm>
            <a:off x="1859280" y="5042180"/>
            <a:ext cx="1069250" cy="3319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8716ED-BE94-714F-B211-E9411F3BEE50}"/>
              </a:ext>
            </a:extLst>
          </p:cNvPr>
          <p:cNvSpPr txBox="1"/>
          <p:nvPr/>
        </p:nvSpPr>
        <p:spPr>
          <a:xfrm>
            <a:off x="2928529" y="5031796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…in combination with a new interface…</a:t>
            </a:r>
            <a:endParaRPr lang="en-US" sz="1400" dirty="0">
              <a:solidFill>
                <a:srgbClr val="0050F0"/>
              </a:solidFill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13857BB5-62EA-1E46-9145-F9519A3835AD}"/>
              </a:ext>
            </a:extLst>
          </p:cNvPr>
          <p:cNvSpPr/>
          <p:nvPr/>
        </p:nvSpPr>
        <p:spPr>
          <a:xfrm>
            <a:off x="1859280" y="5536028"/>
            <a:ext cx="1069250" cy="331929"/>
          </a:xfrm>
          <a:prstGeom prst="rightArrow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0A7577-BC43-8E41-A2FF-D8ECC025A51A}"/>
              </a:ext>
            </a:extLst>
          </p:cNvPr>
          <p:cNvSpPr txBox="1"/>
          <p:nvPr/>
        </p:nvSpPr>
        <p:spPr>
          <a:xfrm>
            <a:off x="2928529" y="5488453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… to get a training set …</a:t>
            </a:r>
            <a:endParaRPr lang="en-US" sz="1400" dirty="0">
              <a:solidFill>
                <a:schemeClr val="accent1"/>
              </a:solidFill>
            </a:endParaRPr>
          </a:p>
        </p:txBody>
      </p:sp>
      <p:pic>
        <p:nvPicPr>
          <p:cNvPr id="5" name="Picture 4" descr="A picture containing indoor, window, wall&#10;&#10;Description automatically generated">
            <a:extLst>
              <a:ext uri="{FF2B5EF4-FFF2-40B4-BE49-F238E27FC236}">
                <a16:creationId xmlns:a16="http://schemas.microsoft.com/office/drawing/2014/main" id="{DEBCBA9D-AEFD-0A42-ABF9-EBEA040C9B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2486" y="637916"/>
            <a:ext cx="5247587" cy="3831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653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walking on a city street&#10;&#10;Description automatically generated">
            <a:extLst>
              <a:ext uri="{FF2B5EF4-FFF2-40B4-BE49-F238E27FC236}">
                <a16:creationId xmlns:a16="http://schemas.microsoft.com/office/drawing/2014/main" id="{D7FD20DE-8C9A-564C-A761-982529713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026" y="22801"/>
            <a:ext cx="8781947" cy="6781918"/>
          </a:xfrm>
          <a:prstGeom prst="rect">
            <a:avLst/>
          </a:prstGeom>
        </p:spPr>
      </p:pic>
      <p:pic>
        <p:nvPicPr>
          <p:cNvPr id="6" name="Picture 5" descr="A person walking down a city street&#10;&#10;Description automatically generated">
            <a:extLst>
              <a:ext uri="{FF2B5EF4-FFF2-40B4-BE49-F238E27FC236}">
                <a16:creationId xmlns:a16="http://schemas.microsoft.com/office/drawing/2014/main" id="{3F277457-CFA0-C54D-87D9-E0169F2A0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420" y="1456872"/>
            <a:ext cx="1927860" cy="1560648"/>
          </a:xfrm>
          <a:prstGeom prst="rect">
            <a:avLst/>
          </a:prstGeom>
        </p:spPr>
      </p:pic>
      <p:pic>
        <p:nvPicPr>
          <p:cNvPr id="12" name="Picture 11" descr="A picture containing building, outdoor, road, tree&#10;&#10;Description automatically generated">
            <a:extLst>
              <a:ext uri="{FF2B5EF4-FFF2-40B4-BE49-F238E27FC236}">
                <a16:creationId xmlns:a16="http://schemas.microsoft.com/office/drawing/2014/main" id="{AFA15990-2EC3-4C46-A0C3-204D4F63E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3580" y="1524000"/>
            <a:ext cx="896112" cy="149352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60712D9-6D1C-2141-BBD1-DED2117F161A}"/>
              </a:ext>
            </a:extLst>
          </p:cNvPr>
          <p:cNvSpPr/>
          <p:nvPr/>
        </p:nvSpPr>
        <p:spPr>
          <a:xfrm>
            <a:off x="2595701" y="1456872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800AE5A-C2FF-E540-BBDD-9E741444C422}"/>
              </a:ext>
            </a:extLst>
          </p:cNvPr>
          <p:cNvSpPr/>
          <p:nvPr/>
        </p:nvSpPr>
        <p:spPr>
          <a:xfrm>
            <a:off x="3708221" y="1524000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136CE1D-1C22-0E48-8DA1-5C95DF02128F}"/>
              </a:ext>
            </a:extLst>
          </p:cNvPr>
          <p:cNvSpPr/>
          <p:nvPr/>
        </p:nvSpPr>
        <p:spPr>
          <a:xfrm>
            <a:off x="9727155" y="1524000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window, wall&#10;&#10;Description automatically generated">
            <a:extLst>
              <a:ext uri="{FF2B5EF4-FFF2-40B4-BE49-F238E27FC236}">
                <a16:creationId xmlns:a16="http://schemas.microsoft.com/office/drawing/2014/main" id="{DEBCBA9D-AEFD-0A42-ABF9-EBEA040C9B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2486" y="637916"/>
            <a:ext cx="5247587" cy="3831408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7A3402C7-F794-DE45-9ADC-F6D953A871DD}"/>
              </a:ext>
            </a:extLst>
          </p:cNvPr>
          <p:cNvSpPr/>
          <p:nvPr/>
        </p:nvSpPr>
        <p:spPr>
          <a:xfrm>
            <a:off x="5150851" y="1234440"/>
            <a:ext cx="1226224" cy="259696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F6B12845-A693-6040-B732-285CE40E01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2750" y="3831786"/>
            <a:ext cx="5364222" cy="3084646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42DF86-64C5-AE4D-AE4D-91BEE32919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2105" y="1346632"/>
            <a:ext cx="4268721" cy="4317881"/>
          </a:xfrm>
          <a:prstGeom prst="rect">
            <a:avLst/>
          </a:prstGeom>
        </p:spPr>
      </p:pic>
      <p:pic>
        <p:nvPicPr>
          <p:cNvPr id="30" name="Picture 29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2A8002-CA13-BF43-8144-4AB6885AF4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33682" y="1355239"/>
            <a:ext cx="3166043" cy="431788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31C8581-CBB9-8846-ACF6-AD7924BE9D09}"/>
              </a:ext>
            </a:extLst>
          </p:cNvPr>
          <p:cNvSpPr txBox="1"/>
          <p:nvPr/>
        </p:nvSpPr>
        <p:spPr>
          <a:xfrm>
            <a:off x="2928529" y="4556649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 the </a:t>
            </a:r>
            <a:r>
              <a:rPr lang="en-US" dirty="0" err="1"/>
              <a:t>PifPaf</a:t>
            </a:r>
            <a:r>
              <a:rPr lang="en-US" dirty="0"/>
              <a:t> algorithm…</a:t>
            </a:r>
            <a:endParaRPr lang="en-US" sz="1400" dirty="0">
              <a:solidFill>
                <a:srgbClr val="0050F0"/>
              </a:solidFill>
            </a:endParaRP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7221F796-8F8B-D34F-8CCC-F287E3063E01}"/>
              </a:ext>
            </a:extLst>
          </p:cNvPr>
          <p:cNvSpPr/>
          <p:nvPr/>
        </p:nvSpPr>
        <p:spPr>
          <a:xfrm>
            <a:off x="1859280" y="4575351"/>
            <a:ext cx="1069250" cy="3319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0E3880D-34CD-E947-BB2F-7BB2E010F845}"/>
              </a:ext>
            </a:extLst>
          </p:cNvPr>
          <p:cNvSpPr/>
          <p:nvPr/>
        </p:nvSpPr>
        <p:spPr>
          <a:xfrm>
            <a:off x="1859280" y="5042180"/>
            <a:ext cx="1069250" cy="3319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8716ED-BE94-714F-B211-E9411F3BEE50}"/>
              </a:ext>
            </a:extLst>
          </p:cNvPr>
          <p:cNvSpPr txBox="1"/>
          <p:nvPr/>
        </p:nvSpPr>
        <p:spPr>
          <a:xfrm>
            <a:off x="2928529" y="5031796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…in combination with a new interface…</a:t>
            </a:r>
            <a:endParaRPr lang="en-US" sz="1400" dirty="0">
              <a:solidFill>
                <a:srgbClr val="0050F0"/>
              </a:solidFill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13857BB5-62EA-1E46-9145-F9519A3835AD}"/>
              </a:ext>
            </a:extLst>
          </p:cNvPr>
          <p:cNvSpPr/>
          <p:nvPr/>
        </p:nvSpPr>
        <p:spPr>
          <a:xfrm>
            <a:off x="1856559" y="5893937"/>
            <a:ext cx="1069250" cy="331929"/>
          </a:xfrm>
          <a:prstGeom prst="rightArrow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0A7577-BC43-8E41-A2FF-D8ECC025A51A}"/>
              </a:ext>
            </a:extLst>
          </p:cNvPr>
          <p:cNvSpPr txBox="1"/>
          <p:nvPr/>
        </p:nvSpPr>
        <p:spPr>
          <a:xfrm>
            <a:off x="2928529" y="5488453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… to get a training set .</a:t>
            </a:r>
            <a:endParaRPr lang="en-US" sz="1400" dirty="0"/>
          </a:p>
        </p:txBody>
      </p:sp>
      <p:sp>
        <p:nvSpPr>
          <p:cNvPr id="23" name="Right Arrow 22" hidden="1">
            <a:extLst>
              <a:ext uri="{FF2B5EF4-FFF2-40B4-BE49-F238E27FC236}">
                <a16:creationId xmlns:a16="http://schemas.microsoft.com/office/drawing/2014/main" id="{80B17817-00AF-4A4E-B88F-234F92154357}"/>
              </a:ext>
            </a:extLst>
          </p:cNvPr>
          <p:cNvSpPr/>
          <p:nvPr/>
        </p:nvSpPr>
        <p:spPr>
          <a:xfrm>
            <a:off x="1859280" y="6387785"/>
            <a:ext cx="1069250" cy="3319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DD1C1F-8187-CC4A-81CF-6A6DB93452AF}"/>
              </a:ext>
            </a:extLst>
          </p:cNvPr>
          <p:cNvSpPr txBox="1"/>
          <p:nvPr/>
        </p:nvSpPr>
        <p:spPr>
          <a:xfrm>
            <a:off x="2928528" y="5899269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 train a neural network on top of it </a:t>
            </a:r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28" name="TextBox 27" hidden="1">
            <a:extLst>
              <a:ext uri="{FF2B5EF4-FFF2-40B4-BE49-F238E27FC236}">
                <a16:creationId xmlns:a16="http://schemas.microsoft.com/office/drawing/2014/main" id="{3DB06188-549D-2044-A77E-C6896E708904}"/>
              </a:ext>
            </a:extLst>
          </p:cNvPr>
          <p:cNvSpPr txBox="1"/>
          <p:nvPr/>
        </p:nvSpPr>
        <p:spPr>
          <a:xfrm>
            <a:off x="2928528" y="6337316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…and finally integrate the result in the interface</a:t>
            </a:r>
            <a:endParaRPr lang="en-US" sz="1400" dirty="0">
              <a:solidFill>
                <a:srgbClr val="0050F0"/>
              </a:solidFill>
            </a:endParaRP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9BC5E700-8CA3-9C4F-8859-F4064528EBC9}"/>
              </a:ext>
            </a:extLst>
          </p:cNvPr>
          <p:cNvSpPr/>
          <p:nvPr/>
        </p:nvSpPr>
        <p:spPr>
          <a:xfrm>
            <a:off x="1900761" y="5498549"/>
            <a:ext cx="1069250" cy="3319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08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walking on a city street&#10;&#10;Description automatically generated">
            <a:extLst>
              <a:ext uri="{FF2B5EF4-FFF2-40B4-BE49-F238E27FC236}">
                <a16:creationId xmlns:a16="http://schemas.microsoft.com/office/drawing/2014/main" id="{D7FD20DE-8C9A-564C-A761-982529713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5026" y="22801"/>
            <a:ext cx="8781947" cy="6781918"/>
          </a:xfrm>
          <a:prstGeom prst="rect">
            <a:avLst/>
          </a:prstGeom>
        </p:spPr>
      </p:pic>
      <p:pic>
        <p:nvPicPr>
          <p:cNvPr id="6" name="Picture 5" descr="A person walking down a city street&#10;&#10;Description automatically generated">
            <a:extLst>
              <a:ext uri="{FF2B5EF4-FFF2-40B4-BE49-F238E27FC236}">
                <a16:creationId xmlns:a16="http://schemas.microsoft.com/office/drawing/2014/main" id="{3F277457-CFA0-C54D-87D9-E0169F2A0A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8420" y="1456872"/>
            <a:ext cx="1927860" cy="1560648"/>
          </a:xfrm>
          <a:prstGeom prst="rect">
            <a:avLst/>
          </a:prstGeom>
        </p:spPr>
      </p:pic>
      <p:pic>
        <p:nvPicPr>
          <p:cNvPr id="12" name="Picture 11" descr="A picture containing building, outdoor, road, tree&#10;&#10;Description automatically generated">
            <a:extLst>
              <a:ext uri="{FF2B5EF4-FFF2-40B4-BE49-F238E27FC236}">
                <a16:creationId xmlns:a16="http://schemas.microsoft.com/office/drawing/2014/main" id="{AFA15990-2EC3-4C46-A0C3-204D4F63E7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93580" y="1524000"/>
            <a:ext cx="896112" cy="149352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60712D9-6D1C-2141-BBD1-DED2117F161A}"/>
              </a:ext>
            </a:extLst>
          </p:cNvPr>
          <p:cNvSpPr/>
          <p:nvPr/>
        </p:nvSpPr>
        <p:spPr>
          <a:xfrm>
            <a:off x="2595701" y="1456872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800AE5A-C2FF-E540-BBDD-9E741444C422}"/>
              </a:ext>
            </a:extLst>
          </p:cNvPr>
          <p:cNvSpPr/>
          <p:nvPr/>
        </p:nvSpPr>
        <p:spPr>
          <a:xfrm>
            <a:off x="3708221" y="1524000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136CE1D-1C22-0E48-8DA1-5C95DF02128F}"/>
              </a:ext>
            </a:extLst>
          </p:cNvPr>
          <p:cNvSpPr/>
          <p:nvPr/>
        </p:nvSpPr>
        <p:spPr>
          <a:xfrm>
            <a:off x="9727155" y="1524000"/>
            <a:ext cx="665659" cy="156064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window, wall&#10;&#10;Description automatically generated">
            <a:extLst>
              <a:ext uri="{FF2B5EF4-FFF2-40B4-BE49-F238E27FC236}">
                <a16:creationId xmlns:a16="http://schemas.microsoft.com/office/drawing/2014/main" id="{DEBCBA9D-AEFD-0A42-ABF9-EBEA040C9B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2486" y="637916"/>
            <a:ext cx="5247587" cy="3831408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7A3402C7-F794-DE45-9ADC-F6D953A871DD}"/>
              </a:ext>
            </a:extLst>
          </p:cNvPr>
          <p:cNvSpPr/>
          <p:nvPr/>
        </p:nvSpPr>
        <p:spPr>
          <a:xfrm>
            <a:off x="5150851" y="1234440"/>
            <a:ext cx="1226224" cy="2596968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F6B12845-A693-6040-B732-285CE40E01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22750" y="3831786"/>
            <a:ext cx="5364222" cy="3084646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42DF86-64C5-AE4D-AE4D-91BEE32919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62105" y="1346632"/>
            <a:ext cx="4268721" cy="4317881"/>
          </a:xfrm>
          <a:prstGeom prst="rect">
            <a:avLst/>
          </a:prstGeom>
        </p:spPr>
      </p:pic>
      <p:pic>
        <p:nvPicPr>
          <p:cNvPr id="30" name="Picture 29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2A8002-CA13-BF43-8144-4AB6885AF4B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33682" y="1355239"/>
            <a:ext cx="3166043" cy="4317880"/>
          </a:xfrm>
          <a:prstGeom prst="rect">
            <a:avLst/>
          </a:prstGeom>
        </p:spPr>
      </p:pic>
      <p:pic>
        <p:nvPicPr>
          <p:cNvPr id="2" name="Online Media 1" descr="Trimmed">
            <a:hlinkClick r:id="" action="ppaction://media"/>
            <a:extLst>
              <a:ext uri="{FF2B5EF4-FFF2-40B4-BE49-F238E27FC236}">
                <a16:creationId xmlns:a16="http://schemas.microsoft.com/office/drawing/2014/main" id="{E3CB068E-3629-C740-80B5-35E803E7CA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938" y="4763"/>
            <a:ext cx="11128375" cy="6858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31C8581-CBB9-8846-ACF6-AD7924BE9D09}"/>
              </a:ext>
            </a:extLst>
          </p:cNvPr>
          <p:cNvSpPr txBox="1"/>
          <p:nvPr/>
        </p:nvSpPr>
        <p:spPr>
          <a:xfrm>
            <a:off x="2928529" y="4556649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Use the </a:t>
            </a:r>
            <a:r>
              <a:rPr lang="en-US" dirty="0" err="1"/>
              <a:t>PifPaf</a:t>
            </a:r>
            <a:r>
              <a:rPr lang="en-US" dirty="0"/>
              <a:t> algorithm…</a:t>
            </a:r>
            <a:endParaRPr lang="en-US" sz="1400" dirty="0">
              <a:solidFill>
                <a:srgbClr val="0050F0"/>
              </a:solidFill>
            </a:endParaRP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7221F796-8F8B-D34F-8CCC-F287E3063E01}"/>
              </a:ext>
            </a:extLst>
          </p:cNvPr>
          <p:cNvSpPr/>
          <p:nvPr/>
        </p:nvSpPr>
        <p:spPr>
          <a:xfrm>
            <a:off x="1859280" y="4575351"/>
            <a:ext cx="1069250" cy="3319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0E3880D-34CD-E947-BB2F-7BB2E010F845}"/>
              </a:ext>
            </a:extLst>
          </p:cNvPr>
          <p:cNvSpPr/>
          <p:nvPr/>
        </p:nvSpPr>
        <p:spPr>
          <a:xfrm>
            <a:off x="1859280" y="5042180"/>
            <a:ext cx="1069250" cy="3319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8716ED-BE94-714F-B211-E9411F3BEE50}"/>
              </a:ext>
            </a:extLst>
          </p:cNvPr>
          <p:cNvSpPr txBox="1"/>
          <p:nvPr/>
        </p:nvSpPr>
        <p:spPr>
          <a:xfrm>
            <a:off x="2928529" y="5031796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…in combination with a new interface…</a:t>
            </a:r>
            <a:endParaRPr lang="en-US" sz="1400" dirty="0">
              <a:solidFill>
                <a:srgbClr val="0050F0"/>
              </a:solidFill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13857BB5-62EA-1E46-9145-F9519A3835AD}"/>
              </a:ext>
            </a:extLst>
          </p:cNvPr>
          <p:cNvSpPr/>
          <p:nvPr/>
        </p:nvSpPr>
        <p:spPr>
          <a:xfrm>
            <a:off x="1859280" y="6370233"/>
            <a:ext cx="1069250" cy="331929"/>
          </a:xfrm>
          <a:prstGeom prst="rightArrow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0A7577-BC43-8E41-A2FF-D8ECC025A51A}"/>
              </a:ext>
            </a:extLst>
          </p:cNvPr>
          <p:cNvSpPr txBox="1"/>
          <p:nvPr/>
        </p:nvSpPr>
        <p:spPr>
          <a:xfrm>
            <a:off x="2928529" y="5488453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… to get a training set .</a:t>
            </a:r>
            <a:endParaRPr lang="en-US" sz="1400" dirty="0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80B17817-00AF-4A4E-B88F-234F92154357}"/>
              </a:ext>
            </a:extLst>
          </p:cNvPr>
          <p:cNvSpPr/>
          <p:nvPr/>
        </p:nvSpPr>
        <p:spPr>
          <a:xfrm>
            <a:off x="1856559" y="5913576"/>
            <a:ext cx="1069250" cy="3319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DD1C1F-8187-CC4A-81CF-6A6DB93452AF}"/>
              </a:ext>
            </a:extLst>
          </p:cNvPr>
          <p:cNvSpPr txBox="1"/>
          <p:nvPr/>
        </p:nvSpPr>
        <p:spPr>
          <a:xfrm>
            <a:off x="2928528" y="5899269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Then train a neural network on top of it </a:t>
            </a:r>
            <a:endParaRPr lang="en-US" sz="1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B06188-549D-2044-A77E-C6896E708904}"/>
              </a:ext>
            </a:extLst>
          </p:cNvPr>
          <p:cNvSpPr txBox="1"/>
          <p:nvPr/>
        </p:nvSpPr>
        <p:spPr>
          <a:xfrm>
            <a:off x="2928528" y="6337316"/>
            <a:ext cx="7558443" cy="369332"/>
          </a:xfrm>
          <a:prstGeom prst="rect">
            <a:avLst/>
          </a:prstGeom>
          <a:solidFill>
            <a:srgbClr val="E0E0E0">
              <a:alpha val="5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…and finally integrate the result in the interface</a:t>
            </a:r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9BC5E700-8CA3-9C4F-8859-F4064528EBC9}"/>
              </a:ext>
            </a:extLst>
          </p:cNvPr>
          <p:cNvSpPr/>
          <p:nvPr/>
        </p:nvSpPr>
        <p:spPr>
          <a:xfrm>
            <a:off x="1900761" y="5498549"/>
            <a:ext cx="1069250" cy="3319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909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{358A0437-D47F-BD44-BC13-697BC3263DC4}tf16401369</Template>
  <TotalTime>204</TotalTime>
  <Words>183</Words>
  <Application>Microsoft Macintosh PowerPoint</Application>
  <PresentationFormat>Widescreen</PresentationFormat>
  <Paragraphs>28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 Light</vt:lpstr>
      <vt:lpstr>Rockwell</vt:lpstr>
      <vt:lpstr>Wingdings</vt:lpstr>
      <vt:lpstr>Atlas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Kaeser</dc:creator>
  <cp:lastModifiedBy>Jonathan Kaeser</cp:lastModifiedBy>
  <cp:revision>33</cp:revision>
  <dcterms:created xsi:type="dcterms:W3CDTF">2019-05-29T10:49:25Z</dcterms:created>
  <dcterms:modified xsi:type="dcterms:W3CDTF">2019-05-29T14:59:35Z</dcterms:modified>
</cp:coreProperties>
</file>

<file path=docProps/thumbnail.jpeg>
</file>